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62" r:id="rId3"/>
    <p:sldId id="267" r:id="rId4"/>
    <p:sldId id="259" r:id="rId5"/>
    <p:sldId id="264" r:id="rId6"/>
    <p:sldId id="263" r:id="rId7"/>
    <p:sldId id="276" r:id="rId8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8FE01-1A35-4483-B7ED-50169FC6ED67}" type="datetimeFigureOut">
              <a:rPr lang="fi-FI" smtClean="0"/>
              <a:t>8.2.2019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8B7FD-64A2-4286-B78F-6124C598187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684949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8FE01-1A35-4483-B7ED-50169FC6ED67}" type="datetimeFigureOut">
              <a:rPr lang="fi-FI" smtClean="0"/>
              <a:t>8.2.2019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8B7FD-64A2-4286-B78F-6124C598187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424803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8FE01-1A35-4483-B7ED-50169FC6ED67}" type="datetimeFigureOut">
              <a:rPr lang="fi-FI" smtClean="0"/>
              <a:t>8.2.2019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8B7FD-64A2-4286-B78F-6124C598187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576340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8FE01-1A35-4483-B7ED-50169FC6ED67}" type="datetimeFigureOut">
              <a:rPr lang="fi-FI" smtClean="0"/>
              <a:t>8.2.2019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8B7FD-64A2-4286-B78F-6124C598187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952417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8FE01-1A35-4483-B7ED-50169FC6ED67}" type="datetimeFigureOut">
              <a:rPr lang="fi-FI" smtClean="0"/>
              <a:t>8.2.2019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8B7FD-64A2-4286-B78F-6124C598187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591408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8FE01-1A35-4483-B7ED-50169FC6ED67}" type="datetimeFigureOut">
              <a:rPr lang="fi-FI" smtClean="0"/>
              <a:t>8.2.2019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8B7FD-64A2-4286-B78F-6124C598187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375835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8FE01-1A35-4483-B7ED-50169FC6ED67}" type="datetimeFigureOut">
              <a:rPr lang="fi-FI" smtClean="0"/>
              <a:t>8.2.2019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8B7FD-64A2-4286-B78F-6124C598187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3885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8FE01-1A35-4483-B7ED-50169FC6ED67}" type="datetimeFigureOut">
              <a:rPr lang="fi-FI" smtClean="0"/>
              <a:t>8.2.2019</a:t>
            </a:fld>
            <a:endParaRPr lang="fi-F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8B7FD-64A2-4286-B78F-6124C598187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133289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8FE01-1A35-4483-B7ED-50169FC6ED67}" type="datetimeFigureOut">
              <a:rPr lang="fi-FI" smtClean="0"/>
              <a:t>8.2.2019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8B7FD-64A2-4286-B78F-6124C598187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2596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8FE01-1A35-4483-B7ED-50169FC6ED67}" type="datetimeFigureOut">
              <a:rPr lang="fi-FI" smtClean="0"/>
              <a:t>8.2.2019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8B7FD-64A2-4286-B78F-6124C598187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013772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8FE01-1A35-4483-B7ED-50169FC6ED67}" type="datetimeFigureOut">
              <a:rPr lang="fi-FI" smtClean="0"/>
              <a:t>8.2.2019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8B7FD-64A2-4286-B78F-6124C598187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155805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58FE01-1A35-4483-B7ED-50169FC6ED67}" type="datetimeFigureOut">
              <a:rPr lang="fi-FI" smtClean="0"/>
              <a:t>8.2.2019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A8B7FD-64A2-4286-B78F-6124C598187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6785321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 descr="Kuva, joka sisältää kohteen vesi, taivas, ulko, auringonlasku&#10;&#10;Kuvaus luotu, erittäin korkea luotettavuus">
            <a:extLst>
              <a:ext uri="{FF2B5EF4-FFF2-40B4-BE49-F238E27FC236}">
                <a16:creationId xmlns:a16="http://schemas.microsoft.com/office/drawing/2014/main" id="{F498F7B5-5995-45F6-8E1D-DBCBF271689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5" r="12008" b="1"/>
          <a:stretch/>
        </p:blipFill>
        <p:spPr>
          <a:xfrm>
            <a:off x="0" y="-101600"/>
            <a:ext cx="12192000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B61189B2-D851-4221-B8A6-DFF10D7B16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0973" y="609601"/>
            <a:ext cx="6257543" cy="2411838"/>
          </a:xfrm>
        </p:spPr>
        <p:txBody>
          <a:bodyPr>
            <a:normAutofit/>
          </a:bodyPr>
          <a:lstStyle/>
          <a:p>
            <a:r>
              <a:rPr lang="fi-FI" sz="5600" dirty="0"/>
              <a:t>Henkinen työsuojelu ja jälkipurku pelastustoimessa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AF1B85DC-D12F-4B3E-AEC4-DA3D9ECBF3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8000" y="4717127"/>
            <a:ext cx="6257544" cy="1810686"/>
          </a:xfrm>
        </p:spPr>
        <p:txBody>
          <a:bodyPr>
            <a:normAutofit/>
          </a:bodyPr>
          <a:lstStyle/>
          <a:p>
            <a:r>
              <a:rPr lang="fi-FI" dirty="0"/>
              <a:t>Saku Sutelainen</a:t>
            </a:r>
          </a:p>
        </p:txBody>
      </p:sp>
      <p:cxnSp>
        <p:nvCxnSpPr>
          <p:cNvPr id="28" name="Straight Connector 25">
            <a:extLst>
              <a:ext uri="{FF2B5EF4-FFF2-40B4-BE49-F238E27FC236}">
                <a16:creationId xmlns:a16="http://schemas.microsoft.com/office/drawing/2014/main" id="{914ED80B-6A7B-4754-8C6C-45BBAA1223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79932" y="4003046"/>
            <a:ext cx="5577840" cy="0"/>
          </a:xfrm>
          <a:prstGeom prst="line">
            <a:avLst/>
          </a:prstGeom>
          <a:ln w="19050">
            <a:solidFill>
              <a:srgbClr val="FFF2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Kuva 4">
            <a:extLst>
              <a:ext uri="{FF2B5EF4-FFF2-40B4-BE49-F238E27FC236}">
                <a16:creationId xmlns:a16="http://schemas.microsoft.com/office/drawing/2014/main" id="{67792487-9A0D-4ED4-87E6-15B4BED2A7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2802" y="330188"/>
            <a:ext cx="2453543" cy="2128501"/>
          </a:xfrm>
          <a:prstGeom prst="rect">
            <a:avLst/>
          </a:prstGeom>
        </p:spPr>
      </p:pic>
      <p:pic>
        <p:nvPicPr>
          <p:cNvPr id="24" name="Kuva 23">
            <a:extLst>
              <a:ext uri="{FF2B5EF4-FFF2-40B4-BE49-F238E27FC236}">
                <a16:creationId xmlns:a16="http://schemas.microsoft.com/office/drawing/2014/main" id="{7167B8AF-6312-42C5-BF1E-F0BF2B8770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6923" y="5226951"/>
            <a:ext cx="1838173" cy="1300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6365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14B739B-D6DC-420E-9D15-99CD46CB07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365125"/>
            <a:ext cx="5120114" cy="1692794"/>
          </a:xfrm>
        </p:spPr>
        <p:txBody>
          <a:bodyPr>
            <a:normAutofit/>
          </a:bodyPr>
          <a:lstStyle/>
          <a:p>
            <a:r>
              <a:rPr lang="fi-FI"/>
              <a:t>Henkinen työsuojelu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4DCB699-9B13-4C9B-8102-8DA7FB64B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1" y="2476506"/>
            <a:ext cx="6221729" cy="411478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i-FI" sz="2400" dirty="0"/>
              <a:t>Kun palo sammuu, voi mieli jäädä kytemään</a:t>
            </a:r>
          </a:p>
          <a:p>
            <a:pPr marL="0" indent="0">
              <a:buNone/>
            </a:pPr>
            <a:endParaRPr lang="fi-FI" sz="2400" dirty="0"/>
          </a:p>
          <a:p>
            <a:r>
              <a:rPr lang="fi-FI" sz="2400" dirty="0"/>
              <a:t>MentalFireFit</a:t>
            </a:r>
          </a:p>
          <a:p>
            <a:pPr lvl="1"/>
            <a:r>
              <a:rPr lang="fi-FI" sz="2200" dirty="0"/>
              <a:t>Näkyvyys</a:t>
            </a:r>
          </a:p>
          <a:p>
            <a:pPr lvl="1"/>
            <a:r>
              <a:rPr lang="fi-FI" sz="2200" dirty="0"/>
              <a:t>Henkinen työkyky</a:t>
            </a:r>
          </a:p>
          <a:p>
            <a:pPr lvl="1"/>
            <a:r>
              <a:rPr lang="fi-FI" sz="2200" dirty="0"/>
              <a:t>Ymmärryksen lisääminen psyykkisestä kuormituksesta ja sen kumulatiivisuudesta </a:t>
            </a:r>
          </a:p>
          <a:p>
            <a:pPr lvl="1"/>
            <a:r>
              <a:rPr lang="fi-FI" sz="2200" dirty="0"/>
              <a:t>Keskustelukulttuuri</a:t>
            </a:r>
          </a:p>
          <a:p>
            <a:r>
              <a:rPr lang="fi-FI" sz="2400" dirty="0"/>
              <a:t>Kehityskeskustelu</a:t>
            </a:r>
          </a:p>
          <a:p>
            <a:r>
              <a:rPr lang="fi-FI" sz="2400" dirty="0"/>
              <a:t>Työnohjaus</a:t>
            </a:r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8DBDA983-0D77-4B27-BC71-3B37BAC887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414" b="13260"/>
          <a:stretch/>
        </p:blipFill>
        <p:spPr>
          <a:xfrm>
            <a:off x="5878849" y="10"/>
            <a:ext cx="631315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7762226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3E976F7-EAC3-4CF8-894A-430C48E42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365125"/>
            <a:ext cx="5120114" cy="1692794"/>
          </a:xfrm>
        </p:spPr>
        <p:txBody>
          <a:bodyPr>
            <a:normAutofit/>
          </a:bodyPr>
          <a:lstStyle/>
          <a:p>
            <a:r>
              <a:rPr lang="fi-FI" dirty="0"/>
              <a:t>Henkinen työkyky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4A1D372-975A-43B6-94E8-37242F5E6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1" y="2575034"/>
            <a:ext cx="6075679" cy="3462228"/>
          </a:xfrm>
        </p:spPr>
        <p:txBody>
          <a:bodyPr>
            <a:normAutofit/>
          </a:bodyPr>
          <a:lstStyle/>
          <a:p>
            <a:r>
              <a:rPr lang="fi-FI" sz="2400" dirty="0"/>
              <a:t>Työroolin sisäistäminen</a:t>
            </a:r>
          </a:p>
          <a:p>
            <a:r>
              <a:rPr lang="fi-FI" sz="2400" dirty="0"/>
              <a:t>Arvot &amp; asenne</a:t>
            </a:r>
          </a:p>
          <a:p>
            <a:r>
              <a:rPr lang="fi-FI" sz="2400" dirty="0"/>
              <a:t>Traumat </a:t>
            </a:r>
          </a:p>
          <a:p>
            <a:r>
              <a:rPr lang="fi-FI" sz="2400" dirty="0"/>
              <a:t>Uhka- ja väkivalta- sekä läheltä piti-tilanteet</a:t>
            </a:r>
          </a:p>
          <a:p>
            <a:pPr lvl="1"/>
            <a:r>
              <a:rPr lang="fi-FI" dirty="0"/>
              <a:t>Pelot, viha, häpeä </a:t>
            </a:r>
          </a:p>
          <a:p>
            <a:r>
              <a:rPr lang="fi-FI" sz="2400" dirty="0"/>
              <a:t>Minäpystyvyys </a:t>
            </a:r>
          </a:p>
          <a:p>
            <a:pPr lvl="1"/>
            <a:r>
              <a:rPr lang="fi-FI" dirty="0"/>
              <a:t>Vahvuudet, selviytymiskeinot</a:t>
            </a: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D88C3C17-827B-4BBE-A305-8100237AFF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0" r="-2" b="-2"/>
          <a:stretch/>
        </p:blipFill>
        <p:spPr>
          <a:xfrm>
            <a:off x="5878849" y="10"/>
            <a:ext cx="631315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1570230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tsikko 4">
            <a:extLst>
              <a:ext uri="{FF2B5EF4-FFF2-40B4-BE49-F238E27FC236}">
                <a16:creationId xmlns:a16="http://schemas.microsoft.com/office/drawing/2014/main" id="{D5A21B53-BA3F-4781-B911-1DCA40F6E2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365125"/>
            <a:ext cx="5120114" cy="1692794"/>
          </a:xfrm>
        </p:spPr>
        <p:txBody>
          <a:bodyPr>
            <a:normAutofit/>
          </a:bodyPr>
          <a:lstStyle/>
          <a:p>
            <a:r>
              <a:rPr lang="fi-FI" b="1" dirty="0"/>
              <a:t>Pelastajan ominaisuudet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B5556768-E566-4884-8823-63CF741CDD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1" y="2575033"/>
            <a:ext cx="5440679" cy="3917823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fi-FI" sz="2400" dirty="0"/>
              <a:t>Fyysinen  - 	</a:t>
            </a:r>
            <a:r>
              <a:rPr lang="fi-FI" sz="2400" dirty="0">
                <a:solidFill>
                  <a:prstClr val="white"/>
                </a:solidFill>
              </a:rPr>
              <a:t>Psyykkinen - Resilienssi</a:t>
            </a:r>
          </a:p>
          <a:p>
            <a:pPr marL="0" indent="0">
              <a:buNone/>
            </a:pPr>
            <a:endParaRPr lang="fi-FI" sz="2400" dirty="0"/>
          </a:p>
          <a:p>
            <a:r>
              <a:rPr lang="fi-FI" sz="2200" dirty="0"/>
              <a:t>Vahvuus</a:t>
            </a:r>
          </a:p>
          <a:p>
            <a:r>
              <a:rPr lang="fi-FI" sz="2200" dirty="0"/>
              <a:t>Joustavuus</a:t>
            </a:r>
          </a:p>
          <a:p>
            <a:r>
              <a:rPr lang="fi-FI" sz="2200" dirty="0"/>
              <a:t>Sitkeys</a:t>
            </a:r>
          </a:p>
          <a:p>
            <a:r>
              <a:rPr lang="fi-FI" sz="2200" dirty="0"/>
              <a:t>Palautumiskyky</a:t>
            </a:r>
          </a:p>
          <a:p>
            <a:r>
              <a:rPr lang="fi-FI" sz="2200" dirty="0"/>
              <a:t>Työelämässä vähän - paljon</a:t>
            </a:r>
          </a:p>
          <a:p>
            <a:r>
              <a:rPr lang="fi-FI" sz="2200" dirty="0"/>
              <a:t>Harjoittelu ryhmässä ja yksin - ?</a:t>
            </a:r>
          </a:p>
          <a:p>
            <a:pPr marL="0" indent="0">
              <a:buNone/>
            </a:pPr>
            <a:endParaRPr lang="fi-FI" sz="2200" dirty="0"/>
          </a:p>
        </p:txBody>
      </p:sp>
      <p:pic>
        <p:nvPicPr>
          <p:cNvPr id="14" name="Kuva 13">
            <a:extLst>
              <a:ext uri="{FF2B5EF4-FFF2-40B4-BE49-F238E27FC236}">
                <a16:creationId xmlns:a16="http://schemas.microsoft.com/office/drawing/2014/main" id="{574B8CE8-20AD-48FD-B0B2-7BFDCC857B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456" r="15202" b="2"/>
          <a:stretch/>
        </p:blipFill>
        <p:spPr>
          <a:xfrm>
            <a:off x="5878849" y="10"/>
            <a:ext cx="631315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4561242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1E2E0AFE-704B-4CB8-AB9D-D447278759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3" y="321176"/>
            <a:ext cx="5759117" cy="5896743"/>
          </a:xfrm>
          <a:prstGeom prst="rect">
            <a:avLst/>
          </a:prstGeom>
          <a:solidFill>
            <a:schemeClr val="tx1">
              <a:alpha val="15000"/>
            </a:schemeClr>
          </a:solidFill>
          <a:ln w="127000" cap="sq" cmpd="thinThick">
            <a:solidFill>
              <a:schemeClr val="tx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898539CA-7F6D-4599-AA7B-76AF42B8C8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516" y="640263"/>
            <a:ext cx="4911826" cy="1344975"/>
          </a:xfrm>
        </p:spPr>
        <p:txBody>
          <a:bodyPr>
            <a:normAutofit/>
          </a:bodyPr>
          <a:lstStyle/>
          <a:p>
            <a:r>
              <a:rPr lang="fi-FI" sz="4000" dirty="0"/>
              <a:t>Roolitasapaino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34C6104-475E-446A-8457-A037360082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4148" y="1802675"/>
            <a:ext cx="4804585" cy="4333966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fi-FI" sz="2200" dirty="0"/>
              <a:t>Keikalla</a:t>
            </a:r>
          </a:p>
          <a:p>
            <a:pPr lvl="1">
              <a:lnSpc>
                <a:spcPct val="120000"/>
              </a:lnSpc>
            </a:pPr>
            <a:r>
              <a:rPr lang="fi-FI" sz="2000" dirty="0"/>
              <a:t>Superminä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fi-FI" sz="2200" dirty="0"/>
              <a:t>Työvuorossa</a:t>
            </a:r>
            <a:r>
              <a:rPr lang="fi-FI" sz="2000" dirty="0"/>
              <a:t> </a:t>
            </a:r>
          </a:p>
          <a:p>
            <a:pPr lvl="1">
              <a:lnSpc>
                <a:spcPct val="120000"/>
              </a:lnSpc>
            </a:pPr>
            <a:r>
              <a:rPr lang="fi-FI" sz="2000" dirty="0"/>
              <a:t>Esimies </a:t>
            </a:r>
            <a:r>
              <a:rPr lang="fi-FI" sz="2000" dirty="0" err="1"/>
              <a:t>vs</a:t>
            </a:r>
            <a:r>
              <a:rPr lang="fi-FI" sz="2000" dirty="0"/>
              <a:t> työntekijärooli</a:t>
            </a:r>
          </a:p>
          <a:p>
            <a:pPr lvl="1">
              <a:lnSpc>
                <a:spcPct val="120000"/>
              </a:lnSpc>
            </a:pPr>
            <a:r>
              <a:rPr lang="fi-FI" sz="2000" dirty="0"/>
              <a:t>Normaali työminä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fi-FI" sz="2200" dirty="0"/>
              <a:t>Siviiliminä</a:t>
            </a:r>
          </a:p>
          <a:p>
            <a:pPr lvl="1">
              <a:lnSpc>
                <a:spcPct val="120000"/>
              </a:lnSpc>
            </a:pPr>
            <a:r>
              <a:rPr lang="fi-FI" sz="2000" dirty="0"/>
              <a:t>Vanhemman rooli</a:t>
            </a:r>
          </a:p>
          <a:p>
            <a:pPr lvl="1">
              <a:lnSpc>
                <a:spcPct val="120000"/>
              </a:lnSpc>
            </a:pPr>
            <a:r>
              <a:rPr lang="fi-FI" sz="2000" dirty="0"/>
              <a:t>Puoliso – sinkku</a:t>
            </a:r>
          </a:p>
          <a:p>
            <a:pPr lvl="1">
              <a:lnSpc>
                <a:spcPct val="120000"/>
              </a:lnSpc>
            </a:pPr>
            <a:r>
              <a:rPr lang="fi-FI" sz="2000" dirty="0"/>
              <a:t>Muu siviiliminä </a:t>
            </a:r>
          </a:p>
          <a:p>
            <a:pPr lvl="1">
              <a:lnSpc>
                <a:spcPct val="120000"/>
              </a:lnSpc>
            </a:pPr>
            <a:r>
              <a:rPr lang="fi-FI" sz="2000" dirty="0"/>
              <a:t>Omat vahvuudet</a:t>
            </a:r>
          </a:p>
          <a:p>
            <a:pPr lvl="1">
              <a:lnSpc>
                <a:spcPct val="120000"/>
              </a:lnSpc>
            </a:pPr>
            <a:endParaRPr lang="fi-FI" sz="2000" dirty="0"/>
          </a:p>
          <a:p>
            <a:pPr lvl="1">
              <a:lnSpc>
                <a:spcPct val="120000"/>
              </a:lnSpc>
            </a:pPr>
            <a:endParaRPr lang="fi-FI" sz="2000" dirty="0"/>
          </a:p>
          <a:p>
            <a:pPr lvl="1">
              <a:lnSpc>
                <a:spcPct val="120000"/>
              </a:lnSpc>
            </a:pPr>
            <a:endParaRPr lang="fi-FI" sz="2600" dirty="0"/>
          </a:p>
          <a:p>
            <a:pPr lvl="1">
              <a:lnSpc>
                <a:spcPct val="120000"/>
              </a:lnSpc>
            </a:pPr>
            <a:endParaRPr lang="fi-FI" sz="1100" dirty="0"/>
          </a:p>
          <a:p>
            <a:endParaRPr lang="fi-FI" sz="1100" dirty="0"/>
          </a:p>
          <a:p>
            <a:endParaRPr lang="fi-FI" sz="1100" dirty="0"/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2EB49612-0328-40EE-9810-4C5B39486D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630" r="2" b="21650"/>
          <a:stretch/>
        </p:blipFill>
        <p:spPr>
          <a:xfrm>
            <a:off x="6438732" y="721252"/>
            <a:ext cx="2555747" cy="1390134"/>
          </a:xfrm>
          <a:prstGeom prst="rect">
            <a:avLst/>
          </a:prstGeom>
        </p:spPr>
      </p:pic>
      <p:pic>
        <p:nvPicPr>
          <p:cNvPr id="6" name="Kuva 5">
            <a:extLst>
              <a:ext uri="{FF2B5EF4-FFF2-40B4-BE49-F238E27FC236}">
                <a16:creationId xmlns:a16="http://schemas.microsoft.com/office/drawing/2014/main" id="{1D4D58FA-936E-4DCC-9819-673AFF1AC6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833" r="3" b="31864"/>
          <a:stretch/>
        </p:blipFill>
        <p:spPr>
          <a:xfrm>
            <a:off x="9316212" y="713497"/>
            <a:ext cx="2555747" cy="1406201"/>
          </a:xfrm>
          <a:prstGeom prst="rect">
            <a:avLst/>
          </a:prstGeom>
        </p:spPr>
      </p:pic>
      <p:pic>
        <p:nvPicPr>
          <p:cNvPr id="7" name="Kuva 6">
            <a:extLst>
              <a:ext uri="{FF2B5EF4-FFF2-40B4-BE49-F238E27FC236}">
                <a16:creationId xmlns:a16="http://schemas.microsoft.com/office/drawing/2014/main" id="{6C90ABA6-53D2-4AA1-8F3E-5B5CACC85CB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517" r="-2" b="-2"/>
          <a:stretch/>
        </p:blipFill>
        <p:spPr>
          <a:xfrm>
            <a:off x="6438732" y="3016258"/>
            <a:ext cx="5433229" cy="2996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1699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>
            <a:extLst>
              <a:ext uri="{FF2B5EF4-FFF2-40B4-BE49-F238E27FC236}">
                <a16:creationId xmlns:a16="http://schemas.microsoft.com/office/drawing/2014/main" id="{D71B72D0-E2DB-447C-B6EA-46BB33E0B1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alphaModFix amt="35000"/>
            <a:extLst/>
          </a:blip>
          <a:srcRect b="15439"/>
          <a:stretch/>
        </p:blipFill>
        <p:spPr>
          <a:xfrm>
            <a:off x="0" y="-113110"/>
            <a:ext cx="12192000" cy="6855958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7A7ABF5E-0CD1-4052-B1AD-0E1E7501DF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9598" y="570789"/>
            <a:ext cx="6387102" cy="1325563"/>
          </a:xfrm>
        </p:spPr>
        <p:txBody>
          <a:bodyPr>
            <a:normAutofit/>
          </a:bodyPr>
          <a:lstStyle/>
          <a:p>
            <a:r>
              <a:rPr lang="fi-FI" dirty="0"/>
              <a:t>Henkinen jälkipurku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B8947C6-3129-4E9D-80A3-B9B3330C5E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9328" y="1941119"/>
            <a:ext cx="8035400" cy="4346092"/>
          </a:xfrm>
        </p:spPr>
        <p:txBody>
          <a:bodyPr anchor="t">
            <a:normAutofit lnSpcReduction="10000"/>
          </a:bodyPr>
          <a:lstStyle/>
          <a:p>
            <a:pPr marL="0" indent="0">
              <a:buNone/>
            </a:pPr>
            <a:r>
              <a:rPr lang="fi-FI" sz="2400" dirty="0"/>
              <a:t>Defusing - purku</a:t>
            </a:r>
          </a:p>
          <a:p>
            <a:r>
              <a:rPr lang="fi-FI" sz="2400" dirty="0"/>
              <a:t>Yhteneväinen kokonaisvaltainen tieto kaikille läsnäolleille</a:t>
            </a:r>
          </a:p>
          <a:p>
            <a:r>
              <a:rPr lang="fi-FI" sz="2400" dirty="0"/>
              <a:t>Kokemusten ”normalisointi” – rauhoittumisen edistäminen</a:t>
            </a:r>
          </a:p>
          <a:p>
            <a:r>
              <a:rPr lang="fi-FI" sz="2400" dirty="0"/>
              <a:t>Vahvistaa vaikeissa olosuhteissa toimineiden selviytymiskykyä ja tiivistää ryhmähenkeä</a:t>
            </a:r>
          </a:p>
          <a:p>
            <a:r>
              <a:rPr lang="fi-FI" sz="2400" dirty="0"/>
              <a:t>Traumaperäisistä oireista tiedottaminen - selviytymiskeinot</a:t>
            </a:r>
          </a:p>
          <a:p>
            <a:r>
              <a:rPr lang="fi-FI" sz="2400" dirty="0"/>
              <a:t>Jatkohoidon tarpeen arviointi – työterveys</a:t>
            </a:r>
          </a:p>
          <a:p>
            <a:pPr marL="0" indent="0">
              <a:buNone/>
            </a:pPr>
            <a:r>
              <a:rPr lang="fi-FI" sz="2400" dirty="0"/>
              <a:t>	</a:t>
            </a:r>
            <a:r>
              <a:rPr lang="fi-FI" sz="1900" dirty="0"/>
              <a:t>mietityttää – vaivaa – ahdistaa </a:t>
            </a:r>
          </a:p>
          <a:p>
            <a:pPr marL="0" indent="0">
              <a:buNone/>
            </a:pPr>
            <a:r>
              <a:rPr lang="fi-FI" sz="2400" dirty="0" err="1"/>
              <a:t>Debriefing</a:t>
            </a:r>
            <a:r>
              <a:rPr lang="fi-FI" sz="2400" dirty="0"/>
              <a:t> - puinti</a:t>
            </a:r>
          </a:p>
          <a:p>
            <a:pPr marL="0" indent="0">
              <a:buNone/>
            </a:pPr>
            <a:r>
              <a:rPr lang="fi-FI" sz="2400" dirty="0"/>
              <a:t>Vertaistuki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86B8807B-7828-4E42-86D6-939A5397D8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25108" y="-2055"/>
            <a:ext cx="4666892" cy="3481643"/>
          </a:xfrm>
          <a:custGeom>
            <a:avLst/>
            <a:gdLst>
              <a:gd name="connsiteX0" fmla="*/ 144173 w 4666892"/>
              <a:gd name="connsiteY0" fmla="*/ 0 h 3481643"/>
              <a:gd name="connsiteX1" fmla="*/ 4666892 w 4666892"/>
              <a:gd name="connsiteY1" fmla="*/ 0 h 3481643"/>
              <a:gd name="connsiteX2" fmla="*/ 4666892 w 4666892"/>
              <a:gd name="connsiteY2" fmla="*/ 2512390 h 3481643"/>
              <a:gd name="connsiteX3" fmla="*/ 4657487 w 4666892"/>
              <a:gd name="connsiteY3" fmla="*/ 2524968 h 3481643"/>
              <a:gd name="connsiteX4" fmla="*/ 2628900 w 4666892"/>
              <a:gd name="connsiteY4" fmla="*/ 3481643 h 3481643"/>
              <a:gd name="connsiteX5" fmla="*/ 0 w 4666892"/>
              <a:gd name="connsiteY5" fmla="*/ 852743 h 3481643"/>
              <a:gd name="connsiteX6" fmla="*/ 118190 w 4666892"/>
              <a:gd name="connsiteY6" fmla="*/ 70989 h 3481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66892" h="3481643">
                <a:moveTo>
                  <a:pt x="144173" y="0"/>
                </a:moveTo>
                <a:lnTo>
                  <a:pt x="4666892" y="0"/>
                </a:lnTo>
                <a:lnTo>
                  <a:pt x="4666892" y="2512390"/>
                </a:lnTo>
                <a:lnTo>
                  <a:pt x="4657487" y="2524968"/>
                </a:lnTo>
                <a:cubicBezTo>
                  <a:pt x="4175308" y="3109233"/>
                  <a:pt x="3445594" y="3481643"/>
                  <a:pt x="2628900" y="3481643"/>
                </a:cubicBezTo>
                <a:cubicBezTo>
                  <a:pt x="1176999" y="3481643"/>
                  <a:pt x="0" y="2304644"/>
                  <a:pt x="0" y="852743"/>
                </a:cubicBezTo>
                <a:cubicBezTo>
                  <a:pt x="0" y="580512"/>
                  <a:pt x="41379" y="317945"/>
                  <a:pt x="118190" y="70989"/>
                </a:cubicBezTo>
                <a:close/>
              </a:path>
            </a:pathLst>
          </a:custGeom>
          <a:solidFill>
            <a:srgbClr val="FFFFFF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F0C4E222-3C46-4B56-B65A-4B07CA990B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15" r="-3" b="-3"/>
          <a:stretch/>
        </p:blipFill>
        <p:spPr>
          <a:xfrm>
            <a:off x="7689829" y="-2055"/>
            <a:ext cx="4502173" cy="3316924"/>
          </a:xfrm>
          <a:custGeom>
            <a:avLst/>
            <a:gdLst>
              <a:gd name="connsiteX0" fmla="*/ 154695 w 4502173"/>
              <a:gd name="connsiteY0" fmla="*/ 0 h 3316924"/>
              <a:gd name="connsiteX1" fmla="*/ 4502173 w 4502173"/>
              <a:gd name="connsiteY1" fmla="*/ 0 h 3316924"/>
              <a:gd name="connsiteX2" fmla="*/ 4502173 w 4502173"/>
              <a:gd name="connsiteY2" fmla="*/ 2237639 h 3316924"/>
              <a:gd name="connsiteX3" fmla="*/ 4365663 w 4502173"/>
              <a:gd name="connsiteY3" fmla="*/ 2420191 h 3316924"/>
              <a:gd name="connsiteX4" fmla="*/ 2464181 w 4502173"/>
              <a:gd name="connsiteY4" fmla="*/ 3316924 h 3316924"/>
              <a:gd name="connsiteX5" fmla="*/ 0 w 4502173"/>
              <a:gd name="connsiteY5" fmla="*/ 852743 h 3316924"/>
              <a:gd name="connsiteX6" fmla="*/ 110786 w 4502173"/>
              <a:gd name="connsiteY6" fmla="*/ 119971 h 3316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02173" h="3316924">
                <a:moveTo>
                  <a:pt x="154695" y="0"/>
                </a:moveTo>
                <a:lnTo>
                  <a:pt x="4502173" y="0"/>
                </a:lnTo>
                <a:lnTo>
                  <a:pt x="4502173" y="2237639"/>
                </a:lnTo>
                <a:lnTo>
                  <a:pt x="4365663" y="2420191"/>
                </a:lnTo>
                <a:cubicBezTo>
                  <a:pt x="3913696" y="2967849"/>
                  <a:pt x="3229704" y="3316924"/>
                  <a:pt x="2464181" y="3316924"/>
                </a:cubicBezTo>
                <a:cubicBezTo>
                  <a:pt x="1103251" y="3316924"/>
                  <a:pt x="0" y="2213673"/>
                  <a:pt x="0" y="852743"/>
                </a:cubicBezTo>
                <a:cubicBezTo>
                  <a:pt x="0" y="597569"/>
                  <a:pt x="38787" y="351454"/>
                  <a:pt x="110786" y="119971"/>
                </a:cubicBezTo>
                <a:close/>
              </a:path>
            </a:pathLst>
          </a:custGeom>
        </p:spPr>
      </p:pic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648F5915-2CE1-4F74-88C5-D4366893D2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4737" y="3918051"/>
            <a:ext cx="3587263" cy="2939948"/>
          </a:xfrm>
          <a:custGeom>
            <a:avLst/>
            <a:gdLst>
              <a:gd name="connsiteX0" fmla="*/ 2070613 w 3587263"/>
              <a:gd name="connsiteY0" fmla="*/ 0 h 2939948"/>
              <a:gd name="connsiteX1" fmla="*/ 3534758 w 3587263"/>
              <a:gd name="connsiteY1" fmla="*/ 606469 h 2939948"/>
              <a:gd name="connsiteX2" fmla="*/ 3587263 w 3587263"/>
              <a:gd name="connsiteY2" fmla="*/ 664240 h 2939948"/>
              <a:gd name="connsiteX3" fmla="*/ 3587263 w 3587263"/>
              <a:gd name="connsiteY3" fmla="*/ 2939948 h 2939948"/>
              <a:gd name="connsiteX4" fmla="*/ 193241 w 3587263"/>
              <a:gd name="connsiteY4" fmla="*/ 2939948 h 2939948"/>
              <a:gd name="connsiteX5" fmla="*/ 162719 w 3587263"/>
              <a:gd name="connsiteY5" fmla="*/ 2876589 h 2939948"/>
              <a:gd name="connsiteX6" fmla="*/ 0 w 3587263"/>
              <a:gd name="connsiteY6" fmla="*/ 2070613 h 2939948"/>
              <a:gd name="connsiteX7" fmla="*/ 2070613 w 3587263"/>
              <a:gd name="connsiteY7" fmla="*/ 0 h 2939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87263" h="2939948">
                <a:moveTo>
                  <a:pt x="2070613" y="0"/>
                </a:moveTo>
                <a:cubicBezTo>
                  <a:pt x="2642397" y="0"/>
                  <a:pt x="3160050" y="231761"/>
                  <a:pt x="3534758" y="606469"/>
                </a:cubicBezTo>
                <a:lnTo>
                  <a:pt x="3587263" y="664240"/>
                </a:lnTo>
                <a:lnTo>
                  <a:pt x="3587263" y="2939948"/>
                </a:lnTo>
                <a:lnTo>
                  <a:pt x="193241" y="2939948"/>
                </a:lnTo>
                <a:lnTo>
                  <a:pt x="162719" y="2876589"/>
                </a:lnTo>
                <a:cubicBezTo>
                  <a:pt x="57940" y="2628865"/>
                  <a:pt x="0" y="2356505"/>
                  <a:pt x="0" y="2070613"/>
                </a:cubicBezTo>
                <a:cubicBezTo>
                  <a:pt x="0" y="927045"/>
                  <a:pt x="927045" y="0"/>
                  <a:pt x="2070613" y="0"/>
                </a:cubicBezTo>
                <a:close/>
              </a:path>
            </a:pathLst>
          </a:custGeom>
          <a:solidFill>
            <a:srgbClr val="FFFFFF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93BAB4B1-404F-429F-8195-A4215644D9A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280" r="2021" b="1"/>
          <a:stretch/>
        </p:blipFill>
        <p:spPr>
          <a:xfrm>
            <a:off x="8768834" y="4082148"/>
            <a:ext cx="3423175" cy="2775859"/>
          </a:xfrm>
          <a:custGeom>
            <a:avLst/>
            <a:gdLst>
              <a:gd name="connsiteX0" fmla="*/ 1906524 w 3423175"/>
              <a:gd name="connsiteY0" fmla="*/ 0 h 2775859"/>
              <a:gd name="connsiteX1" fmla="*/ 3377691 w 3423175"/>
              <a:gd name="connsiteY1" fmla="*/ 693798 h 2775859"/>
              <a:gd name="connsiteX2" fmla="*/ 3423175 w 3423175"/>
              <a:gd name="connsiteY2" fmla="*/ 754624 h 2775859"/>
              <a:gd name="connsiteX3" fmla="*/ 3423175 w 3423175"/>
              <a:gd name="connsiteY3" fmla="*/ 2775859 h 2775859"/>
              <a:gd name="connsiteX4" fmla="*/ 211114 w 3423175"/>
              <a:gd name="connsiteY4" fmla="*/ 2775859 h 2775859"/>
              <a:gd name="connsiteX5" fmla="*/ 149824 w 3423175"/>
              <a:gd name="connsiteY5" fmla="*/ 2648629 h 2775859"/>
              <a:gd name="connsiteX6" fmla="*/ 0 w 3423175"/>
              <a:gd name="connsiteY6" fmla="*/ 1906524 h 2775859"/>
              <a:gd name="connsiteX7" fmla="*/ 1906524 w 3423175"/>
              <a:gd name="connsiteY7" fmla="*/ 0 h 2775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23175" h="2775859">
                <a:moveTo>
                  <a:pt x="1906524" y="0"/>
                </a:moveTo>
                <a:cubicBezTo>
                  <a:pt x="2498805" y="0"/>
                  <a:pt x="3028006" y="270078"/>
                  <a:pt x="3377691" y="693798"/>
                </a:cubicBezTo>
                <a:lnTo>
                  <a:pt x="3423175" y="754624"/>
                </a:lnTo>
                <a:lnTo>
                  <a:pt x="3423175" y="2775859"/>
                </a:lnTo>
                <a:lnTo>
                  <a:pt x="211114" y="2775859"/>
                </a:lnTo>
                <a:lnTo>
                  <a:pt x="149824" y="2648629"/>
                </a:lnTo>
                <a:cubicBezTo>
                  <a:pt x="53349" y="2420536"/>
                  <a:pt x="0" y="2169760"/>
                  <a:pt x="0" y="1906524"/>
                </a:cubicBezTo>
                <a:cubicBezTo>
                  <a:pt x="0" y="853580"/>
                  <a:pt x="853580" y="0"/>
                  <a:pt x="190652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6653834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17">
            <a:extLst>
              <a:ext uri="{FF2B5EF4-FFF2-40B4-BE49-F238E27FC236}">
                <a16:creationId xmlns:a16="http://schemas.microsoft.com/office/drawing/2014/main" id="{2A8AA5BC-4F7A-4226-8F99-6D824B226A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 19">
            <a:extLst>
              <a:ext uri="{FF2B5EF4-FFF2-40B4-BE49-F238E27FC236}">
                <a16:creationId xmlns:a16="http://schemas.microsoft.com/office/drawing/2014/main" id="{3E5445C6-DD42-4979-86FF-03730E8C6D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734" y="321733"/>
            <a:ext cx="11573488" cy="6214534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127000" cap="sq" cmpd="thinThick"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tsikko 3">
            <a:extLst>
              <a:ext uri="{FF2B5EF4-FFF2-40B4-BE49-F238E27FC236}">
                <a16:creationId xmlns:a16="http://schemas.microsoft.com/office/drawing/2014/main" id="{F2008B74-6527-41F2-8ED1-9E9FC3DCE8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84003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  Mikä numero kuvaa sinun työhyvinvointia?</a:t>
            </a:r>
            <a:endParaRPr lang="en-US" sz="58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5000665-DFC7-417E-8FD7-516A0F15C9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24400" y="4109417"/>
            <a:ext cx="2743200" cy="0"/>
          </a:xfrm>
          <a:prstGeom prst="line">
            <a:avLst/>
          </a:prstGeom>
          <a:ln w="12700">
            <a:solidFill>
              <a:schemeClr val="tx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933276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-te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e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</TotalTime>
  <Words>119</Words>
  <Application>Microsoft Office PowerPoint</Application>
  <PresentationFormat>Laajakuva</PresentationFormat>
  <Paragraphs>55</Paragraphs>
  <Slides>7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 Theme</vt:lpstr>
      <vt:lpstr>Henkinen työsuojelu ja jälkipurku pelastustoimessa</vt:lpstr>
      <vt:lpstr>Henkinen työsuojelu</vt:lpstr>
      <vt:lpstr>Henkinen työkyky</vt:lpstr>
      <vt:lpstr>Pelastajan ominaisuudet</vt:lpstr>
      <vt:lpstr>Roolitasapaino</vt:lpstr>
      <vt:lpstr>Henkinen jälkipurku</vt:lpstr>
      <vt:lpstr>   Mikä numero kuvaa sinun työhyvinvointia?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Henkinen työsuojelu ja jälkipurku pelastustoimessa</dc:title>
  <dc:creator>Saku Sutelainen</dc:creator>
  <cp:lastModifiedBy>Saku Sutelainen</cp:lastModifiedBy>
  <cp:revision>5</cp:revision>
  <dcterms:created xsi:type="dcterms:W3CDTF">2019-02-08T08:20:51Z</dcterms:created>
  <dcterms:modified xsi:type="dcterms:W3CDTF">2019-02-08T12:03:57Z</dcterms:modified>
</cp:coreProperties>
</file>