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89" r:id="rId4"/>
    <p:sldId id="269" r:id="rId5"/>
    <p:sldId id="290" r:id="rId6"/>
    <p:sldId id="278" r:id="rId7"/>
    <p:sldId id="277" r:id="rId8"/>
    <p:sldId id="279" r:id="rId9"/>
    <p:sldId id="291" r:id="rId10"/>
    <p:sldId id="263" r:id="rId11"/>
    <p:sldId id="29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523"/>
  </p:normalViewPr>
  <p:slideViewPr>
    <p:cSldViewPr snapToGrid="0" snapToObjects="1">
      <p:cViewPr varScale="1">
        <p:scale>
          <a:sx n="54" d="100"/>
          <a:sy n="54" d="100"/>
        </p:scale>
        <p:origin x="20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47DA-F54C-604B-91C4-5C5EDEE7A0B5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B8627-9976-2E4D-8DE0-0AE39863D5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04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3AD86-2C19-2D44-A923-A11CFBE8A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Inhimillinen vuorovaikutus hädän hetkellä ja sen jälkeen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4B83A4-EA9B-8C48-A30C-B4E4F28A8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SSPL ajankohtaisseminaari 9.2.2019</a:t>
            </a:r>
          </a:p>
          <a:p>
            <a:r>
              <a:rPr lang="fi-FI" dirty="0"/>
              <a:t>Järjestöpäällikkö / SSPL </a:t>
            </a:r>
          </a:p>
          <a:p>
            <a:r>
              <a:rPr lang="fi-FI" dirty="0"/>
              <a:t>Jaakko Linko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932A94B-8980-F449-A848-AAC528A506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99363" y="5065363"/>
            <a:ext cx="1792637" cy="179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1B2B1F7-F102-8742-9449-C6B85791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1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INHIMILLISESTI hädän hetkellä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02091" y="1365161"/>
            <a:ext cx="8915400" cy="5331853"/>
          </a:xfrm>
        </p:spPr>
        <p:txBody>
          <a:bodyPr/>
          <a:lstStyle/>
          <a:p>
            <a:r>
              <a:rPr lang="fi-FI" dirty="0"/>
              <a:t>Normaali ihminen epänormaalissa tilanteessa</a:t>
            </a:r>
          </a:p>
          <a:p>
            <a:pPr marL="0" indent="0">
              <a:buNone/>
            </a:pPr>
            <a:r>
              <a:rPr lang="fi-FI" dirty="0"/>
              <a:t>	-&gt; reagoi epänormaalisti = </a:t>
            </a:r>
            <a:r>
              <a:rPr lang="fi-FI" b="1" dirty="0"/>
              <a:t>NORMAALIA</a:t>
            </a:r>
          </a:p>
          <a:p>
            <a:r>
              <a:rPr lang="fi-FI" dirty="0"/>
              <a:t>Kun ihminen soittaa 112, hän on aina </a:t>
            </a:r>
          </a:p>
          <a:p>
            <a:pPr marL="0" indent="0">
              <a:buNone/>
            </a:pPr>
            <a:r>
              <a:rPr lang="fi-FI" dirty="0"/>
              <a:t>	akuutissa (traumaattisessa) </a:t>
            </a:r>
            <a:r>
              <a:rPr lang="fi-FI" b="1" dirty="0"/>
              <a:t>kriisissä</a:t>
            </a:r>
          </a:p>
          <a:p>
            <a:r>
              <a:rPr lang="fi-FI" dirty="0"/>
              <a:t>HÄDÄSSÄ OLEVA IHMINEN </a:t>
            </a:r>
            <a:r>
              <a:rPr lang="fi-FI" u="sng" dirty="0"/>
              <a:t>EI</a:t>
            </a:r>
            <a:r>
              <a:rPr lang="fi-FI" dirty="0"/>
              <a:t> KAIPAA </a:t>
            </a:r>
          </a:p>
          <a:p>
            <a:pPr lvl="1"/>
            <a:r>
              <a:rPr lang="fi-FI" dirty="0"/>
              <a:t>Hosumista</a:t>
            </a:r>
          </a:p>
          <a:p>
            <a:pPr lvl="1"/>
            <a:r>
              <a:rPr lang="fi-FI" dirty="0"/>
              <a:t>Huutamista</a:t>
            </a:r>
          </a:p>
          <a:p>
            <a:pPr lvl="1"/>
            <a:r>
              <a:rPr lang="fi-FI" dirty="0"/>
              <a:t>Paniikkia…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JÄRKI KAAOKSESSA, EMPATIA, LUOTTAMUS</a:t>
            </a:r>
          </a:p>
          <a:p>
            <a:pPr marL="0" lvl="1" indent="0">
              <a:buNone/>
            </a:pPr>
            <a:endParaRPr lang="fi-FI" b="1" i="1" dirty="0"/>
          </a:p>
          <a:p>
            <a:pPr marL="0" lvl="1" indent="0" algn="ctr">
              <a:buNone/>
            </a:pPr>
            <a:r>
              <a:rPr lang="fi-FI" b="1" i="1" dirty="0"/>
              <a:t>”YDINTEHTÄVÄMME ON PERUSTURVALLISUUDEN KOKEMUKSEN PALAUTTAMINEN”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CBE4B8E-3D5F-4A47-8453-B452B562F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79" y="1692361"/>
            <a:ext cx="3818021" cy="33598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CFF1ECE-FC63-7D4D-A63E-349476F6B9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7612"/>
            <a:ext cx="1830388" cy="183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78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 yhtä INHIMILLISESTI sen</a:t>
            </a:r>
            <a:br>
              <a:rPr lang="fi-FI" dirty="0"/>
            </a:br>
            <a:r>
              <a:rPr lang="fi-FI" dirty="0"/>
              <a:t>jälkeen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50535"/>
          </a:xfrm>
        </p:spPr>
        <p:txBody>
          <a:bodyPr>
            <a:normAutofit/>
          </a:bodyPr>
          <a:lstStyle/>
          <a:p>
            <a:r>
              <a:rPr lang="fi-FI" dirty="0"/>
              <a:t>(demobilisaatio -&gt;) </a:t>
            </a:r>
            <a:r>
              <a:rPr lang="fi-FI" b="1" dirty="0"/>
              <a:t>DEFUSING/ensipurku</a:t>
            </a:r>
            <a:r>
              <a:rPr lang="fi-FI" dirty="0"/>
              <a:t> ( -&gt; </a:t>
            </a:r>
            <a:r>
              <a:rPr lang="fi-FI" dirty="0" err="1"/>
              <a:t>debriefing</a:t>
            </a:r>
            <a:r>
              <a:rPr lang="fi-FI" dirty="0"/>
              <a:t>)</a:t>
            </a:r>
          </a:p>
          <a:p>
            <a:r>
              <a:rPr lang="fi-FI" dirty="0"/>
              <a:t>”Uusi herätys” pelastusalalla </a:t>
            </a:r>
          </a:p>
          <a:p>
            <a:r>
              <a:rPr lang="fi-FI" dirty="0"/>
              <a:t>Ammattipalokuntien etuoikeudesta myös</a:t>
            </a:r>
          </a:p>
          <a:p>
            <a:pPr marL="0" indent="0">
              <a:buNone/>
            </a:pPr>
            <a:r>
              <a:rPr lang="fi-FI" dirty="0"/>
              <a:t>sopimuspalokuntien rutiiniksi</a:t>
            </a:r>
          </a:p>
          <a:p>
            <a:pPr lvl="1"/>
            <a:r>
              <a:rPr lang="fi-FI" dirty="0" err="1"/>
              <a:t>Defusing</a:t>
            </a:r>
            <a:r>
              <a:rPr lang="fi-FI" dirty="0"/>
              <a:t> /ensipurku välittömästi! </a:t>
            </a:r>
          </a:p>
          <a:p>
            <a:pPr lvl="1"/>
            <a:r>
              <a:rPr lang="fi-FI" dirty="0"/>
              <a:t>Käsketty toiminto</a:t>
            </a:r>
          </a:p>
          <a:p>
            <a:pPr lvl="1"/>
            <a:r>
              <a:rPr lang="fi-FI" dirty="0"/>
              <a:t>Esimiehen vastuu</a:t>
            </a:r>
          </a:p>
          <a:p>
            <a:pPr lvl="1"/>
            <a:r>
              <a:rPr lang="fi-FI" dirty="0"/>
              <a:t>OPITTAVA VIELÄ, ETTÄ PALAUTEPALAVERI JA TOIMINNAN </a:t>
            </a:r>
          </a:p>
          <a:p>
            <a:pPr marL="457200" lvl="1" indent="0">
              <a:buNone/>
            </a:pPr>
            <a:r>
              <a:rPr lang="fi-FI" dirty="0"/>
              <a:t>ARVOSTELU* </a:t>
            </a:r>
            <a:r>
              <a:rPr lang="fi-FI" b="1" dirty="0"/>
              <a:t>EI</a:t>
            </a:r>
            <a:r>
              <a:rPr lang="fi-FI" dirty="0"/>
              <a:t> OLE HENKISTÄ HUOLTOA</a:t>
            </a:r>
          </a:p>
          <a:p>
            <a:pPr marL="457200" lvl="1" indent="0">
              <a:buNone/>
            </a:pPr>
            <a:endParaRPr lang="fi-FI" sz="1200" i="1" dirty="0"/>
          </a:p>
          <a:p>
            <a:pPr marL="457200" lvl="1" indent="0">
              <a:buNone/>
            </a:pPr>
            <a:endParaRPr lang="fi-FI" sz="1200" i="1" dirty="0"/>
          </a:p>
          <a:p>
            <a:pPr marL="457200" lvl="1" indent="0">
              <a:buNone/>
            </a:pPr>
            <a:r>
              <a:rPr lang="fi-FI" sz="1200" i="1" dirty="0"/>
              <a:t>*Virheitähän saa perinteisesti palokunnassa tehdä, kunhan syyllinen löydetään ja siitä opitaan… VÄÄRIN SAMMUTETTU!</a:t>
            </a:r>
          </a:p>
          <a:p>
            <a:endParaRPr lang="fi-FI" dirty="0"/>
          </a:p>
        </p:txBody>
      </p:sp>
      <p:pic>
        <p:nvPicPr>
          <p:cNvPr id="6" name="Kuva 1" descr="Scan0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8269" r="5795" b="21828"/>
          <a:stretch>
            <a:fillRect/>
          </a:stretch>
        </p:blipFill>
        <p:spPr bwMode="auto">
          <a:xfrm>
            <a:off x="9068931" y="2075484"/>
            <a:ext cx="3123069" cy="328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47" y="170484"/>
            <a:ext cx="338328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FAA93D9-3628-7244-90CA-96FDDE23DF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10" y="5379548"/>
            <a:ext cx="1532021" cy="153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35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PYSYTÄÄN IHMISINÄ IHMISILLE!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34107" y="1532587"/>
            <a:ext cx="8538693" cy="5595870"/>
          </a:xfrm>
        </p:spPr>
        <p:txBody>
          <a:bodyPr>
            <a:normAutofit/>
          </a:bodyPr>
          <a:lstStyle/>
          <a:p>
            <a:r>
              <a:rPr lang="fi-FI" sz="2000" dirty="0"/>
              <a:t>Inhimillisyys on pelastusalan vahva arvo</a:t>
            </a:r>
          </a:p>
          <a:p>
            <a:r>
              <a:rPr lang="fi-FI" sz="2000" dirty="0"/>
              <a:t>Tulevaisuudessakin</a:t>
            </a:r>
          </a:p>
          <a:p>
            <a:pPr marL="457200" lvl="1" indent="0">
              <a:buNone/>
            </a:pPr>
            <a:r>
              <a:rPr lang="fi-FI" sz="2000" b="1" dirty="0"/>
              <a:t>1. ihminen</a:t>
            </a:r>
            <a:r>
              <a:rPr lang="fi-FI" sz="2000" dirty="0"/>
              <a:t> tarvitsee </a:t>
            </a:r>
            <a:r>
              <a:rPr lang="fi-FI" sz="2000" b="1" dirty="0"/>
              <a:t>hädässä</a:t>
            </a:r>
            <a:r>
              <a:rPr lang="fi-FI" sz="2000" dirty="0"/>
              <a:t> ihmisen</a:t>
            </a:r>
          </a:p>
          <a:p>
            <a:pPr marL="457200" lvl="1" indent="0">
              <a:buNone/>
            </a:pPr>
            <a:r>
              <a:rPr lang="fi-FI" sz="2000" b="1" dirty="0"/>
              <a:t>2. </a:t>
            </a:r>
            <a:r>
              <a:rPr lang="fi-FI" sz="2000" dirty="0"/>
              <a:t>pelastusalalla työskentelee </a:t>
            </a:r>
          </a:p>
          <a:p>
            <a:pPr marL="457200" lvl="1" indent="0">
              <a:buNone/>
            </a:pPr>
            <a:r>
              <a:rPr lang="fi-FI" sz="2000" b="1" dirty="0"/>
              <a:t>	inhimillisiä ihmisiä</a:t>
            </a:r>
            <a:r>
              <a:rPr lang="fi-FI" sz="2000" dirty="0"/>
              <a:t>, jotka</a:t>
            </a:r>
          </a:p>
          <a:p>
            <a:pPr lvl="2"/>
            <a:r>
              <a:rPr lang="fi-FI" sz="2000" b="1" dirty="0"/>
              <a:t>tarvitsevat itse </a:t>
            </a:r>
            <a:r>
              <a:rPr lang="fi-FI" sz="2000" dirty="0"/>
              <a:t>jaksaakseen toisia ihmisiä</a:t>
            </a:r>
          </a:p>
          <a:p>
            <a:pPr lvl="3"/>
            <a:r>
              <a:rPr lang="fi-FI" sz="2000" i="1" dirty="0"/>
              <a:t>Työhyvinvointi, työnohjaus, henkinen huolto…</a:t>
            </a:r>
          </a:p>
          <a:p>
            <a:pPr lvl="2"/>
            <a:r>
              <a:rPr lang="fi-FI" sz="2000" b="1" dirty="0"/>
              <a:t>ovat toisille</a:t>
            </a:r>
            <a:r>
              <a:rPr lang="fi-FI" sz="2000" dirty="0"/>
              <a:t> </a:t>
            </a:r>
            <a:r>
              <a:rPr lang="fi-FI" sz="2000" b="1" dirty="0"/>
              <a:t>INHIMILLISEN KOHTAAMISEN AMMATTILAISIA!</a:t>
            </a:r>
          </a:p>
          <a:p>
            <a:pPr marL="457200" lvl="1" indent="0">
              <a:buNone/>
            </a:pPr>
            <a:endParaRPr lang="fi-FI" b="1" dirty="0"/>
          </a:p>
          <a:p>
            <a:pPr marL="457200" lvl="1" indent="0" algn="ctr">
              <a:buNone/>
            </a:pPr>
            <a:r>
              <a:rPr lang="fi-FI" sz="2800" b="1" dirty="0"/>
              <a:t>”Vaativinkin inhimillinen vuorovaikutus onnistuu kun itse tietää kuka IHMISENÄ on!”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00F7FB-5A36-1E45-A0E7-4EB3F54222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510" y="5379548"/>
            <a:ext cx="1532021" cy="153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page1image5081088">
            <a:extLst>
              <a:ext uri="{FF2B5EF4-FFF2-40B4-BE49-F238E27FC236}">
                <a16:creationId xmlns:a16="http://schemas.microsoft.com/office/drawing/2014/main" id="{F15A3D54-D674-554A-A21F-FD59D75F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68" y="-1"/>
            <a:ext cx="2831431" cy="430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3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396FC2E7-E736-494B-A506-5C39D943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59" y="592575"/>
            <a:ext cx="8642350" cy="701961"/>
          </a:xfrm>
        </p:spPr>
        <p:txBody>
          <a:bodyPr>
            <a:normAutofit/>
          </a:bodyPr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Jaakko Linko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7B894F16-28EE-0C49-977D-E939DA39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780" y="1294535"/>
            <a:ext cx="10333220" cy="5436049"/>
          </a:xfrm>
        </p:spPr>
        <p:txBody>
          <a:bodyPr>
            <a:normAutofit/>
          </a:bodyPr>
          <a:lstStyle/>
          <a:p>
            <a:pPr lvl="3"/>
            <a:r>
              <a:rPr lang="fi-FI" altLang="fi-FI" sz="1800" dirty="0">
                <a:ea typeface="ＭＳ Ｐゴシック" panose="020B0600070205080204" pitchFamily="34" charset="-128"/>
              </a:rPr>
              <a:t>Järjestöpäällikkö / Suomen Sopimuspalokuntien Liitto ry</a:t>
            </a:r>
          </a:p>
          <a:p>
            <a:pPr lvl="3"/>
            <a:r>
              <a:rPr lang="fi-FI" altLang="fi-FI" sz="1800" dirty="0">
                <a:ea typeface="ＭＳ Ｐゴシック" panose="020B0600070205080204" pitchFamily="34" charset="-128"/>
              </a:rPr>
              <a:t>Yksikönjohtaja / E-P:n pelastuslaitos, asema 21 (Ylihärmä) / K-S:n pelastuslaitos, asema 17 (Säynätsalo)</a:t>
            </a:r>
          </a:p>
          <a:p>
            <a:pPr lvl="3"/>
            <a:r>
              <a:rPr lang="fi-FI" altLang="fi-FI" sz="1800" dirty="0">
                <a:ea typeface="ＭＳ Ｐゴシック" panose="020B0600070205080204" pitchFamily="34" charset="-128"/>
              </a:rPr>
              <a:t>Pelastuspappi, psyykkisen ensiavun ja henkisen tuen kouluttaja</a:t>
            </a:r>
          </a:p>
          <a:p>
            <a:pPr lvl="3"/>
            <a:r>
              <a:rPr lang="fi-FI" altLang="fi-FI" sz="1800" dirty="0">
                <a:ea typeface="ＭＳ Ｐゴシック" panose="020B0600070205080204" pitchFamily="34" charset="-128"/>
              </a:rPr>
              <a:t>Työnohjaaja, mm. ensihoidossa</a:t>
            </a:r>
          </a:p>
          <a:p>
            <a:pPr lvl="3"/>
            <a:r>
              <a:rPr lang="fi-FI" altLang="fi-FI" sz="1800" dirty="0">
                <a:ea typeface="ＭＳ Ｐゴシック" panose="020B0600070205080204" pitchFamily="34" charset="-128"/>
              </a:rPr>
              <a:t>Pitkä historia pappina valtakunnallisen järjestön nuorisotyössä, seurakunnissa, kriisipäivystäjänä, kirkon </a:t>
            </a:r>
            <a:r>
              <a:rPr lang="fi-FI" altLang="fi-FI" sz="1800" dirty="0" err="1">
                <a:ea typeface="ＭＳ Ｐゴシック" panose="020B0600070205080204" pitchFamily="34" charset="-128"/>
              </a:rPr>
              <a:t>HeHu</a:t>
            </a:r>
            <a:r>
              <a:rPr lang="fi-FI" altLang="fi-FI" sz="1800" dirty="0">
                <a:ea typeface="ＭＳ Ｐゴシック" panose="020B0600070205080204" pitchFamily="34" charset="-128"/>
              </a:rPr>
              <a:t>-toiminnan kehittäjänä, sotilaspappina…</a:t>
            </a:r>
          </a:p>
          <a:p>
            <a:pPr lvl="4"/>
            <a:endParaRPr lang="fi-FI" altLang="fi-FI" sz="1800" dirty="0">
              <a:ea typeface="ＭＳ Ｐゴシック" panose="020B0600070205080204" pitchFamily="34" charset="-128"/>
            </a:endParaRPr>
          </a:p>
          <a:p>
            <a:pPr lvl="4"/>
            <a:r>
              <a:rPr lang="fi-FI" altLang="fi-FI" sz="1800" dirty="0">
                <a:ea typeface="ＭＳ Ｐゴシック" panose="020B0600070205080204" pitchFamily="34" charset="-128"/>
              </a:rPr>
              <a:t>TM (HY 2005)</a:t>
            </a:r>
          </a:p>
          <a:p>
            <a:pPr lvl="4"/>
            <a:r>
              <a:rPr lang="fi-FI" altLang="fi-FI" sz="1800" dirty="0">
                <a:ea typeface="ＭＳ Ｐゴシック" panose="020B0600070205080204" pitchFamily="34" charset="-128"/>
              </a:rPr>
              <a:t>SPK40 (</a:t>
            </a:r>
            <a:r>
              <a:rPr lang="fi-FI" altLang="fi-FI" sz="1800" dirty="0" err="1">
                <a:ea typeface="ＭＳ Ｐゴシック" panose="020B0600070205080204" pitchFamily="34" charset="-128"/>
              </a:rPr>
              <a:t>PeO</a:t>
            </a:r>
            <a:r>
              <a:rPr lang="fi-FI" altLang="fi-FI" sz="1800" dirty="0">
                <a:ea typeface="ＭＳ Ｐゴシック" panose="020B0600070205080204" pitchFamily="34" charset="-128"/>
              </a:rPr>
              <a:t> 2016)</a:t>
            </a:r>
          </a:p>
          <a:p>
            <a:pPr lvl="4"/>
            <a:r>
              <a:rPr lang="fi-FI" altLang="fi-FI" sz="1800" dirty="0">
                <a:ea typeface="ＭＳ Ｐゴシック" panose="020B0600070205080204" pitchFamily="34" charset="-128"/>
              </a:rPr>
              <a:t>Kirkon työnohjaajakoulutus (2018)</a:t>
            </a:r>
          </a:p>
          <a:p>
            <a:pPr lvl="4"/>
            <a:endParaRPr lang="fi-FI" altLang="fi-FI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i-FI" altLang="fi-FI" dirty="0">
                <a:ea typeface="ＭＳ Ｐゴシック" panose="020B0600070205080204" pitchFamily="34" charset="-128"/>
              </a:rPr>
              <a:t>			</a:t>
            </a:r>
          </a:p>
        </p:txBody>
      </p:sp>
      <p:sp>
        <p:nvSpPr>
          <p:cNvPr id="17412" name="Dian numeron paikkamerkki 5">
            <a:extLst>
              <a:ext uri="{FF2B5EF4-FFF2-40B4-BE49-F238E27FC236}">
                <a16:creationId xmlns:a16="http://schemas.microsoft.com/office/drawing/2014/main" id="{C96D8E03-C9B2-9748-8D85-623269BFB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B05B5B-CC2C-234D-BE83-C486BB2124A8}" type="slidenum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5" name="Kuva 4" descr="C:\Users\za060239\AppData\Local\Microsoft\Windows\INetCache\IE\3Q1RBBN1\IMG_0223.JPG">
            <a:extLst>
              <a:ext uri="{FF2B5EF4-FFF2-40B4-BE49-F238E27FC236}">
                <a16:creationId xmlns:a16="http://schemas.microsoft.com/office/drawing/2014/main" id="{24D6139E-F2D9-0349-9AE9-F4BB3BA617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360" y="2813200"/>
            <a:ext cx="3060593" cy="239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46A58D-DBA1-9843-8EB3-C83151A2A8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5542" y="4801542"/>
            <a:ext cx="2056458" cy="205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4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8F2CB71C-1262-B04E-8FDC-05CFC9F7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Pelastusalan työn psyykkinen kuorma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54204053-F268-424B-8E67-04436624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64" y="1562660"/>
            <a:ext cx="4752975" cy="4752975"/>
          </a:xfrm>
        </p:spPr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Pelastustoimen tehtäväkenttä on laaja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Vaaralliset tilanteet (</a:t>
            </a:r>
            <a:r>
              <a:rPr lang="fi-FI" altLang="fi-FI" dirty="0" err="1">
                <a:ea typeface="ＭＳ Ｐゴシック" panose="020B0600070205080204" pitchFamily="34" charset="-128"/>
              </a:rPr>
              <a:t>loukkaantumis</a:t>
            </a:r>
            <a:r>
              <a:rPr lang="fi-FI" altLang="fi-FI" dirty="0">
                <a:ea typeface="ＭＳ Ｐゴシック" panose="020B0600070205080204" pitchFamily="34" charset="-128"/>
              </a:rPr>
              <a:t>- ja hengenvaara)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Toisen ihmisen hätä</a:t>
            </a:r>
          </a:p>
          <a:p>
            <a:r>
              <a:rPr lang="fi-FI" altLang="fi-FI" dirty="0">
                <a:ea typeface="ＭＳ Ｐゴシック" panose="020B0600070205080204" pitchFamily="34" charset="-128"/>
              </a:rPr>
              <a:t>Jatkuva alttiina olo kriittisille tapahtumille vaikuttaa pelastajan henkiseen hyvinvointiin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PIILOKUORMA, myötätuntouupumus</a:t>
            </a:r>
          </a:p>
        </p:txBody>
      </p:sp>
      <p:sp>
        <p:nvSpPr>
          <p:cNvPr id="13316" name="Päivämäärän paikkamerkki 3">
            <a:extLst>
              <a:ext uri="{FF2B5EF4-FFF2-40B4-BE49-F238E27FC236}">
                <a16:creationId xmlns:a16="http://schemas.microsoft.com/office/drawing/2014/main" id="{F2D6D305-86B9-404C-800D-96041170B5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A4094D6-1D0D-4B47-B514-38C0ED70A902}" type="datetime1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6.2.2019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3317" name="Dian numeron paikkamerkki 4">
            <a:extLst>
              <a:ext uri="{FF2B5EF4-FFF2-40B4-BE49-F238E27FC236}">
                <a16:creationId xmlns:a16="http://schemas.microsoft.com/office/drawing/2014/main" id="{68F74871-E10E-2F4F-B261-BCCDC7EDD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D8498-D2E4-2742-8F5C-B49652A250FA}" type="slidenum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3318" name="Kuva 5" descr="Scan0006.JPG">
            <a:extLst>
              <a:ext uri="{FF2B5EF4-FFF2-40B4-BE49-F238E27FC236}">
                <a16:creationId xmlns:a16="http://schemas.microsoft.com/office/drawing/2014/main" id="{FCCB6D76-94F2-164D-A72B-108FF1FF4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21896" r="5446" b="19925"/>
          <a:stretch>
            <a:fillRect/>
          </a:stretch>
        </p:blipFill>
        <p:spPr bwMode="auto">
          <a:xfrm>
            <a:off x="7974767" y="1412876"/>
            <a:ext cx="4217233" cy="4309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B1BC4B3-35DB-3B43-9160-4BC81E695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3"/>
          <a:stretch/>
        </p:blipFill>
        <p:spPr>
          <a:xfrm>
            <a:off x="0" y="4162926"/>
            <a:ext cx="3184178" cy="277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316836C-E1AB-BF41-8B76-4104858B4F0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1402" y="5229726"/>
            <a:ext cx="1628274" cy="162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22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99CB80FE-C0D9-FD43-8816-36371E84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John Wayne -syndrooma</a:t>
            </a:r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003F93C4-3ED0-B84C-94DE-ACFD45C1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465" y="1905001"/>
            <a:ext cx="5926711" cy="3470278"/>
          </a:xfrm>
        </p:spPr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Auttajan epärealistinen käyttäytyminen onnettomuus- ja vaaratilanteissa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Auttaja käyttäytyy kuin mikään vaara ei vaikuttaisi häneen</a:t>
            </a:r>
          </a:p>
          <a:p>
            <a:pPr lvl="1"/>
            <a:r>
              <a:rPr lang="fi-FI" altLang="fi-FI" dirty="0">
                <a:ea typeface="ＭＳ Ｐゴシック" panose="020B0600070205080204" pitchFamily="34" charset="-128"/>
              </a:rPr>
              <a:t>Auttajan sisäinen tunnemaailma saattaa kuitenkin olla järkkynyt</a:t>
            </a:r>
          </a:p>
        </p:txBody>
      </p:sp>
      <p:sp>
        <p:nvSpPr>
          <p:cNvPr id="14340" name="Päivämäärän paikkamerkki 3">
            <a:extLst>
              <a:ext uri="{FF2B5EF4-FFF2-40B4-BE49-F238E27FC236}">
                <a16:creationId xmlns:a16="http://schemas.microsoft.com/office/drawing/2014/main" id="{167439E6-A253-654C-BB4D-353025DAFA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0829C6D-878E-254E-97B0-1480C4AB74BD}" type="datetime1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6.2.2019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341" name="Dian numeron paikkamerkki 4">
            <a:extLst>
              <a:ext uri="{FF2B5EF4-FFF2-40B4-BE49-F238E27FC236}">
                <a16:creationId xmlns:a16="http://schemas.microsoft.com/office/drawing/2014/main" id="{E4A79D7B-8AED-B240-BBB1-32934FD54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F5BA50E-7C2B-4649-A811-783C50824768}" type="slidenum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D053ACB-1D68-BE41-903C-D19B2F10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20" y="3943118"/>
            <a:ext cx="2557715" cy="255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3AF53A7-A90E-3B4D-B37B-4AF6FA0B3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7" y="3753853"/>
            <a:ext cx="5109756" cy="287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2E21804-BC37-B740-B041-9A3A53F08F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5542" y="4801542"/>
            <a:ext cx="2056458" cy="205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42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2E347C2C-A2F0-3D47-82A5-2AD048BB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Pelastus- ja ensihoitohenkilöstön rooli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B5FFB78E-5BF7-E749-9B3B-D6583323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3949"/>
            <a:ext cx="6400242" cy="5036694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ea typeface="ＭＳ Ｐゴシック" panose="020B0600070205080204" pitchFamily="34" charset="-128"/>
              </a:rPr>
              <a:t>Roolimme on olla auttajana ja turvana</a:t>
            </a:r>
          </a:p>
          <a:p>
            <a:pPr lvl="1"/>
            <a:r>
              <a:rPr lang="fi-FI" altLang="fi-FI" sz="2400" b="1" u="sng" dirty="0">
                <a:ea typeface="ＭＳ Ｐゴシック" panose="020B0600070205080204" pitchFamily="34" charset="-128"/>
              </a:rPr>
              <a:t>Normaalit ihmiset ovat  joutuneet epänormaaliin tilanteeseen jossa heidän selviytymiskeinonsa ovat riittämättömät -&gt; seuraa epänormaaleja reaktioita jotka ovat tässä tilanteessa täysin normaaleja!!!</a:t>
            </a:r>
          </a:p>
          <a:p>
            <a:pPr lvl="1"/>
            <a:r>
              <a:rPr lang="fi-FI" altLang="fi-FI" sz="2400" dirty="0">
                <a:ea typeface="ＭＳ Ｐゴシック" panose="020B0600070205080204" pitchFamily="34" charset="-128"/>
              </a:rPr>
              <a:t>Apua on tarjottava aktiivisesti eli ?</a:t>
            </a:r>
          </a:p>
          <a:p>
            <a:pPr lvl="1"/>
            <a:r>
              <a:rPr lang="fi-FI" altLang="fi-FI" sz="2400" dirty="0">
                <a:ea typeface="ＭＳ Ｐゴシック" panose="020B0600070205080204" pitchFamily="34" charset="-128"/>
              </a:rPr>
              <a:t>Tietoa onnettomuuden jälkeisistä reaktioista ja apumahdollisuuksista</a:t>
            </a:r>
          </a:p>
        </p:txBody>
      </p:sp>
      <p:sp>
        <p:nvSpPr>
          <p:cNvPr id="17412" name="Päivämäärän paikkamerkki 3">
            <a:extLst>
              <a:ext uri="{FF2B5EF4-FFF2-40B4-BE49-F238E27FC236}">
                <a16:creationId xmlns:a16="http://schemas.microsoft.com/office/drawing/2014/main" id="{229792F5-EE98-244F-B809-ACF4772A8E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AD87D16-145D-8B42-A606-DBE66D8AE03B}" type="datetime1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6.2.2019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7413" name="Dian numeron paikkamerkki 4">
            <a:extLst>
              <a:ext uri="{FF2B5EF4-FFF2-40B4-BE49-F238E27FC236}">
                <a16:creationId xmlns:a16="http://schemas.microsoft.com/office/drawing/2014/main" id="{76BFC159-DED4-E646-8336-119CD5384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646387-7404-4B4B-83FE-85475EAD1150}" type="slidenum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i-FI" altLang="fi-FI" sz="1200" dirty="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48A5A00-46CA-B043-8825-D54160918F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-1" r="44147" b="36123"/>
          <a:stretch/>
        </p:blipFill>
        <p:spPr>
          <a:xfrm>
            <a:off x="9067033" y="1603949"/>
            <a:ext cx="3124967" cy="284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3977B7-E4CD-1940-9B9D-D371BA07D0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5542" y="4801542"/>
            <a:ext cx="2056458" cy="205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17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E9C30183-1CAA-5046-90C1-2E80A39A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Inhimillinen vuorovaikutus</a:t>
            </a:r>
          </a:p>
        </p:txBody>
      </p:sp>
      <p:sp>
        <p:nvSpPr>
          <p:cNvPr id="19459" name="Sisällön paikkamerkki 2">
            <a:extLst>
              <a:ext uri="{FF2B5EF4-FFF2-40B4-BE49-F238E27FC236}">
                <a16:creationId xmlns:a16="http://schemas.microsoft.com/office/drawing/2014/main" id="{294A56E2-A9EF-E744-BD54-079B8294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29250"/>
            <a:ext cx="8915400" cy="5593445"/>
          </a:xfrm>
        </p:spPr>
        <p:txBody>
          <a:bodyPr>
            <a:normAutofit/>
          </a:bodyPr>
          <a:lstStyle/>
          <a:p>
            <a:r>
              <a:rPr lang="fi-FI" altLang="fi-FI" sz="2000" dirty="0">
                <a:ea typeface="ＭＳ Ｐゴシック" panose="020B0600070205080204" pitchFamily="34" charset="-128"/>
              </a:rPr>
              <a:t>Vuorovaikutustaidot ovat keskeinen, jopa keskeisin työväline auttamistapahtumassa</a:t>
            </a:r>
          </a:p>
          <a:p>
            <a:pPr lvl="1"/>
            <a:r>
              <a:rPr lang="fi-FI" altLang="fi-FI" sz="2000" dirty="0">
                <a:ea typeface="ＭＳ Ｐゴシック" panose="020B0600070205080204" pitchFamily="34" charset="-128"/>
              </a:rPr>
              <a:t>Empaattinen ymmärtäminen</a:t>
            </a:r>
          </a:p>
          <a:p>
            <a:pPr lvl="1"/>
            <a:r>
              <a:rPr lang="fi-FI" altLang="fi-FI" sz="2000" dirty="0">
                <a:ea typeface="ＭＳ Ｐゴシック" panose="020B0600070205080204" pitchFamily="34" charset="-128"/>
              </a:rPr>
              <a:t>Myönteinen huomioonottaminen</a:t>
            </a:r>
          </a:p>
          <a:p>
            <a:pPr lvl="1"/>
            <a:r>
              <a:rPr lang="fi-FI" altLang="fi-FI" sz="2000" dirty="0">
                <a:ea typeface="ＭＳ Ｐゴシック" panose="020B0600070205080204" pitchFamily="34" charset="-128"/>
              </a:rPr>
              <a:t>Ehdoton luottamuksellisuus</a:t>
            </a:r>
          </a:p>
          <a:p>
            <a:pPr lvl="1"/>
            <a:r>
              <a:rPr lang="fi-FI" altLang="fi-FI" sz="2000" dirty="0">
                <a:ea typeface="ＭＳ Ｐゴシック" panose="020B0600070205080204" pitchFamily="34" charset="-128"/>
              </a:rPr>
              <a:t>Avoimuus ja joustavuus</a:t>
            </a:r>
          </a:p>
          <a:p>
            <a:pPr lvl="1"/>
            <a:r>
              <a:rPr lang="fi-FI" altLang="fi-FI" sz="2000" dirty="0">
                <a:ea typeface="ＭＳ Ｐゴシック" panose="020B0600070205080204" pitchFamily="34" charset="-128"/>
              </a:rPr>
              <a:t>Sanaton vuorovaikutus </a:t>
            </a:r>
            <a:r>
              <a:rPr lang="fi-FI" altLang="fi-FI" sz="2000" dirty="0">
                <a:ea typeface="ＭＳ Ｐゴシック" panose="020B0600070205080204" pitchFamily="34" charset="-128"/>
                <a:sym typeface="Wingdings" pitchFamily="2" charset="2"/>
              </a:rPr>
              <a:t> tärkeintä on </a:t>
            </a:r>
            <a:r>
              <a:rPr lang="fi-FI" altLang="fi-FI" sz="2000" u="sng" dirty="0">
                <a:ea typeface="ＭＳ Ｐゴシック" panose="020B0600070205080204" pitchFamily="34" charset="-128"/>
                <a:sym typeface="Wingdings" pitchFamily="2" charset="2"/>
              </a:rPr>
              <a:t>TURVALLINEN LÄSNÄOLO</a:t>
            </a:r>
            <a:r>
              <a:rPr lang="fi-FI" altLang="fi-FI" sz="2000" dirty="0">
                <a:ea typeface="ＭＳ Ｐゴシック" panose="020B0600070205080204" pitchFamily="34" charset="-128"/>
                <a:sym typeface="Wingdings" pitchFamily="2" charset="2"/>
              </a:rPr>
              <a:t>, turhat sanat eivät auta, ellei ole sanottavaa on parempi olla hiljaa</a:t>
            </a:r>
            <a:endParaRPr lang="fi-FI" altLang="fi-FI" sz="2000" dirty="0">
              <a:ea typeface="ＭＳ Ｐゴシック" panose="020B0600070205080204" pitchFamily="34" charset="-128"/>
            </a:endParaRPr>
          </a:p>
        </p:txBody>
      </p:sp>
      <p:sp>
        <p:nvSpPr>
          <p:cNvPr id="19460" name="Päivämäärän paikkamerkki 3">
            <a:extLst>
              <a:ext uri="{FF2B5EF4-FFF2-40B4-BE49-F238E27FC236}">
                <a16:creationId xmlns:a16="http://schemas.microsoft.com/office/drawing/2014/main" id="{9D3578CA-7043-534C-A7EA-29759C3FB0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FA9DAD7-B2D1-7840-AEB4-B2E568E50D19}" type="datetime1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6.2.2019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461" name="Dian numeron paikkamerkki 4">
            <a:extLst>
              <a:ext uri="{FF2B5EF4-FFF2-40B4-BE49-F238E27FC236}">
                <a16:creationId xmlns:a16="http://schemas.microsoft.com/office/drawing/2014/main" id="{91E77901-4FAB-304B-86EB-C60CE928F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B00DE62-1B85-4A4E-8B06-14B995AEA1C6}" type="slidenum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F4C535E-DC81-CA4D-8B67-A9F9C9B9B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5" y="3857481"/>
            <a:ext cx="2913130" cy="291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BBE4962-C95A-5445-87C7-774674CA55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1612" y="5027612"/>
            <a:ext cx="1830388" cy="183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26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E0B4D4DF-1577-444C-8876-E52664C7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>
                <a:ea typeface="ＭＳ Ｐゴシック" panose="020B0600070205080204" pitchFamily="34" charset="-128"/>
              </a:rPr>
              <a:t>Empatia ja luottamus</a:t>
            </a:r>
          </a:p>
        </p:txBody>
      </p:sp>
      <p:sp>
        <p:nvSpPr>
          <p:cNvPr id="18435" name="Sisällön paikkamerkki 2">
            <a:extLst>
              <a:ext uri="{FF2B5EF4-FFF2-40B4-BE49-F238E27FC236}">
                <a16:creationId xmlns:a16="http://schemas.microsoft.com/office/drawing/2014/main" id="{E9EBD049-5600-9E48-AAF4-B2D61E636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835" y="1412876"/>
            <a:ext cx="4331768" cy="4752975"/>
          </a:xfrm>
        </p:spPr>
        <p:txBody>
          <a:bodyPr>
            <a:normAutofit lnSpcReduction="10000"/>
          </a:bodyPr>
          <a:lstStyle/>
          <a:p>
            <a:r>
              <a:rPr lang="fi-FI" altLang="fi-FI" sz="2000" dirty="0">
                <a:ea typeface="ＭＳ Ｐゴシック" panose="020B0600070205080204" pitchFamily="34" charset="-128"/>
              </a:rPr>
              <a:t>Empatialla tarkoitetaan kykyä eläytyä toiseen elämään ja ymmärtää oikein hänen tunteensa ja niiden merkitys</a:t>
            </a:r>
          </a:p>
          <a:p>
            <a:pPr lvl="1"/>
            <a:r>
              <a:rPr lang="fi-FI" altLang="fi-FI" sz="1800" dirty="0">
                <a:ea typeface="ＭＳ Ｐゴシック" panose="020B0600070205080204" pitchFamily="34" charset="-128"/>
              </a:rPr>
              <a:t>Auttajan tulee ymmärtää autettavan tunteita muttei jakaa niitä</a:t>
            </a:r>
          </a:p>
          <a:p>
            <a:pPr lvl="1"/>
            <a:r>
              <a:rPr lang="fi-FI" altLang="fi-FI" sz="1800" dirty="0">
                <a:ea typeface="ＭＳ Ｐゴシック" panose="020B0600070205080204" pitchFamily="34" charset="-128"/>
              </a:rPr>
              <a:t>”Vain hölmö kokeilee joen syvyyttä molemmilla jaloilla…”</a:t>
            </a:r>
          </a:p>
          <a:p>
            <a:r>
              <a:rPr lang="fi-FI" altLang="fi-FI" sz="2000" dirty="0">
                <a:ea typeface="ＭＳ Ｐゴシック" panose="020B0600070205080204" pitchFamily="34" charset="-128"/>
              </a:rPr>
              <a:t>Luottamuksellisuus</a:t>
            </a:r>
          </a:p>
          <a:p>
            <a:pPr lvl="1"/>
            <a:r>
              <a:rPr lang="fi-FI" altLang="fi-FI" sz="1800" dirty="0">
                <a:ea typeface="ＭＳ Ｐゴシック" panose="020B0600070205080204" pitchFamily="34" charset="-128"/>
              </a:rPr>
              <a:t>Empaattisen vuorovaikutussuhteen perustana luottamus (molemminpuolisuus, ensihoitohenkilöstön salassapitovelvollisuus)</a:t>
            </a:r>
            <a:endParaRPr lang="fi-FI" altLang="fi-FI" sz="20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Päivämäärän paikkamerkki 3">
            <a:extLst>
              <a:ext uri="{FF2B5EF4-FFF2-40B4-BE49-F238E27FC236}">
                <a16:creationId xmlns:a16="http://schemas.microsoft.com/office/drawing/2014/main" id="{C17B8E02-0FCC-3C42-A39A-1969B626CB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5B8AF8C-68B9-114A-992B-82976DB06826}" type="datetime1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6.2.2019</a:t>
            </a:fld>
            <a:endParaRPr lang="fi-FI" altLang="fi-FI" sz="120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8437" name="Dian numeron paikkamerkki 4">
            <a:extLst>
              <a:ext uri="{FF2B5EF4-FFF2-40B4-BE49-F238E27FC236}">
                <a16:creationId xmlns:a16="http://schemas.microsoft.com/office/drawing/2014/main" id="{C4BF9FEB-EA0E-CA46-8C5D-DBEBD374E3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E4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E4600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46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9BB0556-60E7-8949-8AEF-A61DDBC5F27E}" type="slidenum">
              <a:rPr lang="fi-FI" altLang="fi-FI" sz="1200">
                <a:solidFill>
                  <a:srgbClr val="005299"/>
                </a:solidFill>
                <a:latin typeface="Arial Rounded MT Bold" panose="020F0704030504030204" pitchFamily="34" charset="7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i-FI" altLang="fi-FI" sz="1200" dirty="0">
              <a:solidFill>
                <a:srgbClr val="00529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Kuva 6" descr="Kopio Taize.jpg">
            <a:extLst>
              <a:ext uri="{FF2B5EF4-FFF2-40B4-BE49-F238E27FC236}">
                <a16:creationId xmlns:a16="http://schemas.microsoft.com/office/drawing/2014/main" id="{B14F1A1E-479D-3B4E-B729-1F1A9FF58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49" y="1412876"/>
            <a:ext cx="3990751" cy="414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D2E1C01-273C-9946-BDA9-9009D92366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1" y="5142260"/>
            <a:ext cx="1830388" cy="183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0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324"/>
          </a:xfrm>
        </p:spPr>
        <p:txBody>
          <a:bodyPr/>
          <a:lstStyle/>
          <a:p>
            <a:r>
              <a:rPr lang="fi-FI" dirty="0"/>
              <a:t>INHIMILLISYYDEN tärkeys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92925" y="1569344"/>
            <a:ext cx="6216224" cy="5024639"/>
          </a:xfrm>
        </p:spPr>
        <p:txBody>
          <a:bodyPr>
            <a:normAutofit/>
          </a:bodyPr>
          <a:lstStyle/>
          <a:p>
            <a:r>
              <a:rPr lang="fi-FI" dirty="0"/>
              <a:t>Ymmärretään hädässä olevan ihmisen perustarpeet</a:t>
            </a:r>
          </a:p>
          <a:p>
            <a:pPr lvl="1"/>
            <a:r>
              <a:rPr lang="fi-FI" b="1" dirty="0"/>
              <a:t>Pelastustoimen ydintehtävä on palauttaa ja ylläpitää perusturvallisuuden kokemusta </a:t>
            </a:r>
            <a:r>
              <a:rPr lang="fi-FI" dirty="0"/>
              <a:t>-&gt; tämän tulee ohjata kaikkea toimintaa</a:t>
            </a:r>
          </a:p>
          <a:p>
            <a:r>
              <a:rPr lang="fi-FI" dirty="0"/>
              <a:t>Itsetuntemus inhimillisen vuorovaikutuksen, autettavien kohtaamisen, johtamisen pohjana</a:t>
            </a:r>
          </a:p>
          <a:p>
            <a:r>
              <a:rPr lang="fi-FI" dirty="0"/>
              <a:t>Huomataan oma inhimillisyys, tarve huolehtia pelastushenkilöstön kokonaisvaltaisesta hyvinvoinnista -&gt; </a:t>
            </a:r>
            <a:r>
              <a:rPr lang="fi-FI" b="1" dirty="0"/>
              <a:t>JÄLKIHOITO</a:t>
            </a:r>
            <a:endParaRPr lang="fi-FI" dirty="0"/>
          </a:p>
          <a:p>
            <a:r>
              <a:rPr lang="fi-FI" b="1" dirty="0"/>
              <a:t>INHIMILLISYYDEN ja oman jaksamisen vankka pohja lähisuhteissa ja –yhteisöissä </a:t>
            </a:r>
            <a:r>
              <a:rPr lang="fi-FI" dirty="0"/>
              <a:t>– mitä kotiin kuuluu?</a:t>
            </a:r>
          </a:p>
          <a:p>
            <a:r>
              <a:rPr lang="fi-FI" b="1" dirty="0"/>
              <a:t>Eettinen toimintakyky – </a:t>
            </a:r>
            <a:r>
              <a:rPr lang="fi-FI" b="1" dirty="0" err="1"/>
              <a:t>kyynistymiseltä</a:t>
            </a:r>
            <a:r>
              <a:rPr lang="fi-FI" b="1" dirty="0"/>
              <a:t> suojeleminen?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07" y="3359507"/>
            <a:ext cx="3498493" cy="349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0BC7EA6-5633-CE4F-B62D-21065CD682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1612" y="0"/>
            <a:ext cx="1830388" cy="183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23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INHIMILLINEN ihminen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92925" y="1502534"/>
            <a:ext cx="8915400" cy="5213798"/>
          </a:xfrm>
        </p:spPr>
        <p:txBody>
          <a:bodyPr>
            <a:normAutofit/>
          </a:bodyPr>
          <a:lstStyle/>
          <a:p>
            <a:r>
              <a:rPr lang="fi-FI" dirty="0"/>
              <a:t>”Ihminen on </a:t>
            </a:r>
            <a:r>
              <a:rPr lang="fi-FI" b="1" dirty="0"/>
              <a:t>arvokas </a:t>
            </a:r>
            <a:r>
              <a:rPr lang="fi-FI" dirty="0"/>
              <a:t>ja loppujen lopuksi salaisuus” (</a:t>
            </a:r>
            <a:r>
              <a:rPr lang="fi-FI" dirty="0" err="1"/>
              <a:t>Wybe</a:t>
            </a:r>
            <a:r>
              <a:rPr lang="fi-FI" dirty="0"/>
              <a:t> </a:t>
            </a:r>
            <a:r>
              <a:rPr lang="fi-FI" dirty="0" err="1"/>
              <a:t>Zijlstra</a:t>
            </a:r>
            <a:r>
              <a:rPr lang="fi-FI" dirty="0"/>
              <a:t>)</a:t>
            </a:r>
          </a:p>
          <a:p>
            <a:r>
              <a:rPr lang="fi-FI" dirty="0"/>
              <a:t>Inhimillinen tarvehierarkia (Abraham Maslow)</a:t>
            </a:r>
          </a:p>
          <a:p>
            <a:pPr lvl="1"/>
            <a:r>
              <a:rPr lang="fi-FI" dirty="0"/>
              <a:t>Biologiset, fyysiset tarpeet (ruoka, juoma, uni, asunto…)</a:t>
            </a:r>
          </a:p>
          <a:p>
            <a:pPr lvl="1"/>
            <a:r>
              <a:rPr lang="fi-FI" dirty="0"/>
              <a:t>Varmuuden ja </a:t>
            </a:r>
            <a:r>
              <a:rPr lang="fi-FI" b="1" dirty="0"/>
              <a:t>TURVALLISUUDEN</a:t>
            </a:r>
            <a:r>
              <a:rPr lang="fi-FI" dirty="0"/>
              <a:t> psyykkinen tarve</a:t>
            </a:r>
          </a:p>
          <a:p>
            <a:pPr lvl="1"/>
            <a:r>
              <a:rPr lang="fi-FI" dirty="0"/>
              <a:t>Rakkauden saamisen ja antamisen psyykkinen tarve</a:t>
            </a:r>
          </a:p>
          <a:p>
            <a:pPr lvl="1"/>
            <a:r>
              <a:rPr lang="fi-FI" dirty="0"/>
              <a:t>Hyväksytyksi ja kunnioitetuksi tulemisen, toisten kunnioittamisen psyykkinen tarve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 algn="ctr">
              <a:buNone/>
            </a:pPr>
            <a:r>
              <a:rPr lang="fi-FI" sz="2000" b="1" i="1" dirty="0"/>
              <a:t>”Ihminen tarvitsee hädässä </a:t>
            </a:r>
          </a:p>
          <a:p>
            <a:pPr marL="457200" lvl="1" indent="0" algn="ctr">
              <a:buNone/>
            </a:pPr>
            <a:r>
              <a:rPr lang="fi-FI" sz="2000" b="1" i="1" dirty="0"/>
              <a:t>inhimillistä apua – pelastusalalla </a:t>
            </a:r>
          </a:p>
          <a:p>
            <a:pPr marL="457200" lvl="1" indent="0" algn="ctr">
              <a:buNone/>
            </a:pPr>
            <a:r>
              <a:rPr lang="fi-FI" sz="2000" b="1" i="1" dirty="0"/>
              <a:t>ihmistä ei voi kokonaan</a:t>
            </a:r>
          </a:p>
          <a:p>
            <a:pPr marL="457200" lvl="1" indent="0" algn="ctr">
              <a:buNone/>
            </a:pPr>
            <a:r>
              <a:rPr lang="fi-FI" sz="2000" b="1" i="1" dirty="0"/>
              <a:t>korvata millään härvelillä</a:t>
            </a:r>
          </a:p>
          <a:p>
            <a:pPr marL="457200" lvl="1" indent="0" algn="ctr">
              <a:buNone/>
            </a:pPr>
            <a:r>
              <a:rPr lang="fi-FI" sz="2000" b="1" i="1" dirty="0"/>
              <a:t>tulevaisuudessakaan”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7FF82FE-1846-1142-B8A6-158D1D319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8" y="3798463"/>
            <a:ext cx="3059537" cy="305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96E2CF0-8D42-B041-A7FF-06CA7FE84B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1612" y="5027612"/>
            <a:ext cx="1830388" cy="183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254094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Kuiskaus</Template>
  <TotalTime>4639</TotalTime>
  <Words>508</Words>
  <Application>Microsoft Macintosh PowerPoint</Application>
  <PresentationFormat>Laajakuva</PresentationFormat>
  <Paragraphs>112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Rounded MT Bold</vt:lpstr>
      <vt:lpstr>Calibri</vt:lpstr>
      <vt:lpstr>Century Gothic</vt:lpstr>
      <vt:lpstr>Wingdings</vt:lpstr>
      <vt:lpstr>Wingdings 3</vt:lpstr>
      <vt:lpstr>Kuiskaus</vt:lpstr>
      <vt:lpstr>Inhimillinen vuorovaikutus hädän hetkellä ja sen jälkeen</vt:lpstr>
      <vt:lpstr>Jaakko Linko</vt:lpstr>
      <vt:lpstr>Pelastusalan työn psyykkinen kuorma</vt:lpstr>
      <vt:lpstr>John Wayne -syndrooma</vt:lpstr>
      <vt:lpstr>Pelastus- ja ensihoitohenkilöstön rooli</vt:lpstr>
      <vt:lpstr>Inhimillinen vuorovaikutus</vt:lpstr>
      <vt:lpstr>Empatia ja luottamus</vt:lpstr>
      <vt:lpstr>INHIMILLISYYDEN tärkeys</vt:lpstr>
      <vt:lpstr>INHIMILLINEN ihminen</vt:lpstr>
      <vt:lpstr>INHIMILLISESTI hädän hetkellä</vt:lpstr>
      <vt:lpstr>ja yhtä INHIMILLISESTI sen jälkeen</vt:lpstr>
      <vt:lpstr>PYSYTÄÄN IHMISINÄ IHMISILLE!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Palokuntanuoriso- ja naistyö viestinnän ja henkisten voimavarojen näkökulmasta</dc:title>
  <dc:creator>Isto Kujala</dc:creator>
  <cp:lastModifiedBy>Isto Kujala</cp:lastModifiedBy>
  <cp:revision>21</cp:revision>
  <dcterms:created xsi:type="dcterms:W3CDTF">2018-08-30T08:52:55Z</dcterms:created>
  <dcterms:modified xsi:type="dcterms:W3CDTF">2019-02-06T12:08:06Z</dcterms:modified>
</cp:coreProperties>
</file>